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16"/>
  </p:notesMasterIdLst>
  <p:sldIdLst>
    <p:sldId id="256" r:id="rId2"/>
    <p:sldId id="261" r:id="rId3"/>
    <p:sldId id="270" r:id="rId4"/>
    <p:sldId id="257" r:id="rId5"/>
    <p:sldId id="259" r:id="rId6"/>
    <p:sldId id="260" r:id="rId7"/>
    <p:sldId id="262" r:id="rId8"/>
    <p:sldId id="263" r:id="rId9"/>
    <p:sldId id="264" r:id="rId10"/>
    <p:sldId id="265" r:id="rId11"/>
    <p:sldId id="271" r:id="rId12"/>
    <p:sldId id="266" r:id="rId13"/>
    <p:sldId id="267" r:id="rId14"/>
    <p:sldId id="268" r:id="rId15"/>
  </p:sldIdLst>
  <p:sldSz cx="12192000" cy="6858000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9E6E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6" d="100"/>
          <a:sy n="86" d="100"/>
        </p:scale>
        <p:origin x="562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3360087-C60B-49C6-83EF-B42B815BED25}" type="datetimeFigureOut">
              <a:rPr lang="de-DE" smtClean="0"/>
              <a:t>17.04.2024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4293020-13F3-4B3C-80C9-D8DFA372CA5A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80384088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EB9A3FB-CC6F-48AA-B6F2-D632E6DCD1E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>
            <a:noAutofit/>
          </a:bodyPr>
          <a:lstStyle>
            <a:lvl1pPr algn="ctr">
              <a:defRPr sz="6000"/>
            </a:lvl1pPr>
          </a:lstStyle>
          <a:p>
            <a:r>
              <a:rPr lang="de-DE" dirty="0"/>
              <a:t>Mastertitelformat bearbeiten</a:t>
            </a:r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AB0ADF88-0FD6-41B6-A492-7CB19793001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>
            <a:noAutofit/>
          </a:bodyPr>
          <a:lstStyle>
            <a:lvl1pPr marL="0" indent="0" algn="ctr">
              <a:buNone/>
              <a:defRPr sz="3600"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 dirty="0"/>
              <a:t>Master-Untertitelformat bearbeiten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DF7F87DC-DF2B-4B95-B58E-0CE059D12A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4242DF-F964-4CA1-A803-8BB78C342A02}" type="datetime1">
              <a:rPr lang="de-DE" smtClean="0"/>
              <a:t>17.04.2024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1209B0EE-A77E-4F45-AADD-4C0CE5124C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F4AC7358-9EF1-4474-8D4A-5E6652579E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CFC938-7A34-48B5-A7B5-E7455D74BEF6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2370967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D8596AE-DD83-434A-BD05-56809D71A2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365125"/>
            <a:ext cx="9567041" cy="1325563"/>
          </a:xfrm>
        </p:spPr>
        <p:txBody>
          <a:bodyPr/>
          <a:lstStyle>
            <a:lvl1pPr>
              <a:defRPr>
                <a:latin typeface="+mj-lt"/>
              </a:defRPr>
            </a:lvl1pPr>
          </a:lstStyle>
          <a:p>
            <a:r>
              <a:rPr lang="en-US" noProof="0" dirty="0" err="1"/>
              <a:t>Mastertitelformat</a:t>
            </a:r>
            <a:r>
              <a:rPr lang="en-US" noProof="0" dirty="0"/>
              <a:t> </a:t>
            </a:r>
            <a:r>
              <a:rPr lang="en-US" noProof="0" dirty="0" err="1"/>
              <a:t>bearbeiten</a:t>
            </a:r>
            <a:endParaRPr lang="en-US" noProof="0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D5423C77-E63E-4372-9B80-770A404870E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/>
          <a:lstStyle>
            <a:lvl1pPr>
              <a:defRPr>
                <a:latin typeface="+mj-lt"/>
              </a:defRPr>
            </a:lvl1pPr>
          </a:lstStyle>
          <a:p>
            <a:pPr lvl="0"/>
            <a:r>
              <a:rPr lang="en-US" noProof="0" dirty="0" err="1"/>
              <a:t>Mastertextformat</a:t>
            </a:r>
            <a:r>
              <a:rPr lang="en-US" noProof="0" dirty="0"/>
              <a:t> </a:t>
            </a:r>
            <a:r>
              <a:rPr lang="en-US" noProof="0" dirty="0" err="1"/>
              <a:t>bearbeiten</a:t>
            </a:r>
            <a:endParaRPr lang="en-US" noProof="0" dirty="0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6007EE65-E035-4A52-AD9D-E0D033DC75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6124DF-65C9-4F1B-A797-9BB56041D652}" type="datetime1">
              <a:rPr lang="de-DE" smtClean="0"/>
              <a:t>17.04.2024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43F9A36A-00C1-422C-AA0E-774AA51363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822F568D-9B8F-4871-B120-EAEB21833E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CFC938-7A34-48B5-A7B5-E7455D74BEF6}" type="slidenum">
              <a:rPr lang="de-DE" smtClean="0"/>
              <a:t>‹Nr.›</a:t>
            </a:fld>
            <a:endParaRPr lang="de-DE"/>
          </a:p>
        </p:txBody>
      </p:sp>
      <p:sp>
        <p:nvSpPr>
          <p:cNvPr id="17" name="Bildplatzhalter 16">
            <a:extLst>
              <a:ext uri="{FF2B5EF4-FFF2-40B4-BE49-F238E27FC236}">
                <a16:creationId xmlns:a16="http://schemas.microsoft.com/office/drawing/2014/main" id="{82ECE79B-AA54-43A0-BF9A-9137AF565F31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10578170" y="365125"/>
            <a:ext cx="1482451" cy="1325563"/>
          </a:xfrm>
        </p:spPr>
        <p:txBody>
          <a:bodyPr anchor="ctr">
            <a:noAutofit/>
          </a:bodyPr>
          <a:lstStyle>
            <a:lvl1pPr algn="ctr">
              <a:defRPr sz="1400"/>
            </a:lvl1pPr>
          </a:lstStyle>
          <a:p>
            <a:r>
              <a:rPr lang="de-DE" dirty="0" err="1"/>
              <a:t>Your</a:t>
            </a:r>
            <a:r>
              <a:rPr lang="de-DE" dirty="0"/>
              <a:t> logo </a:t>
            </a:r>
            <a:r>
              <a:rPr lang="de-DE" dirty="0" err="1"/>
              <a:t>here</a:t>
            </a:r>
            <a:r>
              <a:rPr lang="de-DE" dirty="0"/>
              <a:t> (via Slide Master)</a:t>
            </a:r>
          </a:p>
        </p:txBody>
      </p:sp>
      <p:sp>
        <p:nvSpPr>
          <p:cNvPr id="19" name="Textplatzhalter 18">
            <a:extLst>
              <a:ext uri="{FF2B5EF4-FFF2-40B4-BE49-F238E27FC236}">
                <a16:creationId xmlns:a16="http://schemas.microsoft.com/office/drawing/2014/main" id="{79F723A8-89D5-4EB3-B8C8-5C63AC02322A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70397" y="45244"/>
            <a:ext cx="1356383" cy="230188"/>
          </a:xfrm>
        </p:spPr>
        <p:txBody>
          <a:bodyPr anchor="ctr">
            <a:normAutofit/>
          </a:bodyPr>
          <a:lstStyle>
            <a:lvl1pPr algn="l">
              <a:defRPr sz="800"/>
            </a:lvl1pPr>
          </a:lstStyle>
          <a:p>
            <a:pPr lvl="0"/>
            <a:r>
              <a:rPr lang="en-US" noProof="0" dirty="0"/>
              <a:t>Navigation System</a:t>
            </a:r>
          </a:p>
        </p:txBody>
      </p:sp>
    </p:spTree>
    <p:extLst>
      <p:ext uri="{BB962C8B-B14F-4D97-AF65-F5344CB8AC3E}">
        <p14:creationId xmlns:p14="http://schemas.microsoft.com/office/powerpoint/2010/main" val="10821503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>
            <a:extLst>
              <a:ext uri="{FF2B5EF4-FFF2-40B4-BE49-F238E27FC236}">
                <a16:creationId xmlns:a16="http://schemas.microsoft.com/office/drawing/2014/main" id="{4EEEA291-6AFF-40EF-8FEE-AA178F5474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noProof="0" dirty="0" err="1"/>
              <a:t>Mastertitelformat</a:t>
            </a:r>
            <a:r>
              <a:rPr lang="en-US" noProof="0" dirty="0"/>
              <a:t> </a:t>
            </a:r>
            <a:r>
              <a:rPr lang="en-US" noProof="0" dirty="0" err="1"/>
              <a:t>bearbeiten</a:t>
            </a:r>
            <a:endParaRPr lang="en-US" noProof="0" dirty="0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1A67DAF1-C65F-4EA1-8CAA-EFBB23F68DF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en-US" noProof="0" dirty="0" err="1"/>
              <a:t>Mastertextformat</a:t>
            </a:r>
            <a:r>
              <a:rPr lang="en-US" noProof="0" dirty="0"/>
              <a:t> </a:t>
            </a:r>
            <a:r>
              <a:rPr lang="en-US" noProof="0" dirty="0" err="1"/>
              <a:t>bearbeiten</a:t>
            </a:r>
            <a:endParaRPr lang="en-US" noProof="0" dirty="0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BADA340A-1987-4CAF-BAC4-A2F317F56C4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EDDE2C1-4170-4C7A-8DC1-069E1CE06AD0}" type="datetime1">
              <a:rPr lang="de-DE" smtClean="0"/>
              <a:t>17.04.2024</a:t>
            </a:fld>
            <a:endParaRPr lang="de-DE" dirty="0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B43460EE-777F-4F6A-B9F9-180F2DB00C1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64A284A8-DB2D-4388-A504-AC85C0A060E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CFC938-7A34-48B5-A7B5-E7455D74BEF6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2541240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hf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None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1B4EA99-367B-4728-B36B-256BC97FB82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e-DE" dirty="0"/>
              <a:t>Pitch Deck Template </a:t>
            </a:r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EB1448BD-78D3-40BC-856B-EF94FCBF4EF8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Autofit/>
          </a:bodyPr>
          <a:lstStyle/>
          <a:p>
            <a:r>
              <a:rPr lang="en-US" dirty="0"/>
              <a:t>University of Bonn </a:t>
            </a:r>
            <a:br>
              <a:rPr lang="en-US" dirty="0"/>
            </a:br>
            <a:r>
              <a:rPr lang="en-US" dirty="0"/>
              <a:t>Transfer Center enaCom</a:t>
            </a:r>
            <a:br>
              <a:rPr lang="en-US" dirty="0"/>
            </a:br>
            <a:r>
              <a:rPr lang="en-US" dirty="0"/>
              <a:t>Prototyping Grant</a:t>
            </a:r>
          </a:p>
          <a:p>
            <a:r>
              <a:rPr lang="en-US" sz="2000" dirty="0"/>
              <a:t>Dr. Alexander Küsshauer</a:t>
            </a:r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DD12D059-9878-440A-9A58-20199689E54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46914" y="5822830"/>
            <a:ext cx="1698171" cy="7763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396040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B386B42-03C4-4333-A018-18E7942A54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Explain your solution in an elegant way and how it is intended to work!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513A14DC-0191-4641-942A-254A012A2FA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07FD5476-555C-4FD2-B4B5-82CECE497A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6124DF-65C9-4F1B-A797-9BB56041D652}" type="datetime1">
              <a:rPr lang="de-DE" smtClean="0"/>
              <a:t>17.04.2024</a:t>
            </a:fld>
            <a:endParaRPr lang="de-DE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84286307-B590-4ACB-84B9-03DE607EB4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CFC938-7A34-48B5-A7B5-E7455D74BEF6}" type="slidenum">
              <a:rPr lang="de-DE" smtClean="0"/>
              <a:t>10</a:t>
            </a:fld>
            <a:endParaRPr lang="de-DE"/>
          </a:p>
        </p:txBody>
      </p:sp>
      <p:sp>
        <p:nvSpPr>
          <p:cNvPr id="6" name="Bildplatzhalter 5">
            <a:extLst>
              <a:ext uri="{FF2B5EF4-FFF2-40B4-BE49-F238E27FC236}">
                <a16:creationId xmlns:a16="http://schemas.microsoft.com/office/drawing/2014/main" id="{C44CBACB-26E8-4B7C-AB86-6A78B7277EBD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/>
      </p:sp>
      <p:sp>
        <p:nvSpPr>
          <p:cNvPr id="7" name="Textplatzhalter 6">
            <a:extLst>
              <a:ext uri="{FF2B5EF4-FFF2-40B4-BE49-F238E27FC236}">
                <a16:creationId xmlns:a16="http://schemas.microsoft.com/office/drawing/2014/main" id="{EC72C500-19EF-49DF-AEEE-D6DBFF9B3ED6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de-DE" dirty="0"/>
              <a:t>The Solution Slide</a:t>
            </a:r>
          </a:p>
        </p:txBody>
      </p:sp>
      <p:pic>
        <p:nvPicPr>
          <p:cNvPr id="8" name="Grafik 7">
            <a:extLst>
              <a:ext uri="{FF2B5EF4-FFF2-40B4-BE49-F238E27FC236}">
                <a16:creationId xmlns:a16="http://schemas.microsoft.com/office/drawing/2014/main" id="{53EEFD6A-8B9B-4F49-840B-4A4D32C357E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8588" y="1780381"/>
            <a:ext cx="5667867" cy="3131737"/>
          </a:xfrm>
          <a:prstGeom prst="rect">
            <a:avLst/>
          </a:prstGeom>
        </p:spPr>
      </p:pic>
      <p:pic>
        <p:nvPicPr>
          <p:cNvPr id="9" name="Grafik 8">
            <a:extLst>
              <a:ext uri="{FF2B5EF4-FFF2-40B4-BE49-F238E27FC236}">
                <a16:creationId xmlns:a16="http://schemas.microsoft.com/office/drawing/2014/main" id="{200D7255-B127-49BA-B0DB-A32037FDA9B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30099" y="3680318"/>
            <a:ext cx="4038784" cy="26760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247582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B386B42-03C4-4333-A018-18E7942A54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Show the jury how tempting your market is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513A14DC-0191-4641-942A-254A012A2FA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 err="1"/>
              <a:t>You</a:t>
            </a:r>
            <a:r>
              <a:rPr lang="de-DE" dirty="0"/>
              <a:t> </a:t>
            </a:r>
            <a:r>
              <a:rPr lang="de-DE" dirty="0" err="1"/>
              <a:t>can</a:t>
            </a:r>
            <a:r>
              <a:rPr lang="de-DE" dirty="0"/>
              <a:t> </a:t>
            </a:r>
            <a:r>
              <a:rPr lang="de-DE" dirty="0" err="1"/>
              <a:t>start</a:t>
            </a:r>
            <a:r>
              <a:rPr lang="de-DE" dirty="0"/>
              <a:t> </a:t>
            </a:r>
            <a:r>
              <a:rPr lang="de-DE" dirty="0" err="1"/>
              <a:t>with</a:t>
            </a:r>
            <a:r>
              <a:rPr lang="de-DE" dirty="0"/>
              <a:t> a </a:t>
            </a:r>
            <a:r>
              <a:rPr lang="de-DE" dirty="0" err="1"/>
              <a:t>niche</a:t>
            </a:r>
            <a:r>
              <a:rPr lang="de-DE" dirty="0"/>
              <a:t> </a:t>
            </a:r>
            <a:r>
              <a:rPr lang="de-DE" dirty="0" err="1"/>
              <a:t>product</a:t>
            </a:r>
            <a:r>
              <a:rPr lang="de-DE" dirty="0"/>
              <a:t>, but </a:t>
            </a:r>
            <a:r>
              <a:rPr lang="de-DE" dirty="0" err="1"/>
              <a:t>your</a:t>
            </a:r>
            <a:r>
              <a:rPr lang="de-DE" dirty="0"/>
              <a:t> </a:t>
            </a:r>
            <a:r>
              <a:rPr lang="de-DE" dirty="0" err="1"/>
              <a:t>overall</a:t>
            </a:r>
            <a:r>
              <a:rPr lang="de-DE" dirty="0"/>
              <a:t> </a:t>
            </a:r>
            <a:r>
              <a:rPr lang="de-DE" dirty="0" err="1"/>
              <a:t>market</a:t>
            </a:r>
            <a:r>
              <a:rPr lang="de-DE" dirty="0"/>
              <a:t> </a:t>
            </a:r>
            <a:r>
              <a:rPr lang="de-DE" dirty="0" err="1"/>
              <a:t>needs</a:t>
            </a:r>
            <a:r>
              <a:rPr lang="de-DE" dirty="0"/>
              <a:t> </a:t>
            </a:r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dirty="0" err="1"/>
              <a:t>be</a:t>
            </a:r>
            <a:r>
              <a:rPr lang="de-DE" dirty="0"/>
              <a:t> BIG. 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07FD5476-555C-4FD2-B4B5-82CECE497A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6124DF-65C9-4F1B-A797-9BB56041D652}" type="datetime1">
              <a:rPr lang="de-DE" smtClean="0"/>
              <a:t>17.04.2024</a:t>
            </a:fld>
            <a:endParaRPr lang="de-DE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84286307-B590-4ACB-84B9-03DE607EB4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CFC938-7A34-48B5-A7B5-E7455D74BEF6}" type="slidenum">
              <a:rPr lang="de-DE" smtClean="0"/>
              <a:t>11</a:t>
            </a:fld>
            <a:endParaRPr lang="de-DE"/>
          </a:p>
        </p:txBody>
      </p:sp>
      <p:sp>
        <p:nvSpPr>
          <p:cNvPr id="6" name="Bildplatzhalter 5">
            <a:extLst>
              <a:ext uri="{FF2B5EF4-FFF2-40B4-BE49-F238E27FC236}">
                <a16:creationId xmlns:a16="http://schemas.microsoft.com/office/drawing/2014/main" id="{C44CBACB-26E8-4B7C-AB86-6A78B7277EBD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/>
      </p:sp>
      <p:sp>
        <p:nvSpPr>
          <p:cNvPr id="7" name="Textplatzhalter 6">
            <a:extLst>
              <a:ext uri="{FF2B5EF4-FFF2-40B4-BE49-F238E27FC236}">
                <a16:creationId xmlns:a16="http://schemas.microsoft.com/office/drawing/2014/main" id="{EC72C500-19EF-49DF-AEEE-D6DBFF9B3ED6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de-DE" dirty="0"/>
              <a:t>The Market Slide</a:t>
            </a:r>
          </a:p>
        </p:txBody>
      </p:sp>
      <p:pic>
        <p:nvPicPr>
          <p:cNvPr id="10" name="Grafik 9">
            <a:extLst>
              <a:ext uri="{FF2B5EF4-FFF2-40B4-BE49-F238E27FC236}">
                <a16:creationId xmlns:a16="http://schemas.microsoft.com/office/drawing/2014/main" id="{566B17A8-8461-4DF3-9B4F-576A8961EBF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6596" y="2600430"/>
            <a:ext cx="4824242" cy="2444151"/>
          </a:xfrm>
          <a:prstGeom prst="rect">
            <a:avLst/>
          </a:prstGeom>
        </p:spPr>
      </p:pic>
      <p:pic>
        <p:nvPicPr>
          <p:cNvPr id="11" name="Grafik 10">
            <a:extLst>
              <a:ext uri="{FF2B5EF4-FFF2-40B4-BE49-F238E27FC236}">
                <a16:creationId xmlns:a16="http://schemas.microsoft.com/office/drawing/2014/main" id="{56FCE946-C167-4395-8940-24971D4468F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90126" y="2270861"/>
            <a:ext cx="4915278" cy="2316278"/>
          </a:xfrm>
          <a:prstGeom prst="rect">
            <a:avLst/>
          </a:prstGeom>
        </p:spPr>
      </p:pic>
      <p:pic>
        <p:nvPicPr>
          <p:cNvPr id="12" name="Grafik 11">
            <a:extLst>
              <a:ext uri="{FF2B5EF4-FFF2-40B4-BE49-F238E27FC236}">
                <a16:creationId xmlns:a16="http://schemas.microsoft.com/office/drawing/2014/main" id="{4C0BB939-6548-4B0A-ADBC-0DA458461C7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90862" y="4633446"/>
            <a:ext cx="3627942" cy="22234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965865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C77A4F1-8E38-4A69-9A73-C71D05EAE5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dirty="0"/>
              <a:t>Show </a:t>
            </a:r>
            <a:r>
              <a:rPr lang="de-DE" dirty="0" err="1"/>
              <a:t>the</a:t>
            </a:r>
            <a:r>
              <a:rPr lang="de-DE" dirty="0"/>
              <a:t> </a:t>
            </a:r>
            <a:r>
              <a:rPr lang="de-DE" dirty="0" err="1"/>
              <a:t>jury</a:t>
            </a:r>
            <a:r>
              <a:rPr lang="de-DE" dirty="0"/>
              <a:t> </a:t>
            </a:r>
            <a:r>
              <a:rPr lang="de-DE" dirty="0" err="1"/>
              <a:t>your</a:t>
            </a:r>
            <a:r>
              <a:rPr lang="de-DE" dirty="0"/>
              <a:t> </a:t>
            </a:r>
            <a:r>
              <a:rPr lang="de-DE" dirty="0" err="1"/>
              <a:t>team</a:t>
            </a:r>
            <a:r>
              <a:rPr lang="de-DE" dirty="0"/>
              <a:t>. </a:t>
            </a:r>
            <a:r>
              <a:rPr lang="de-DE" dirty="0" err="1"/>
              <a:t>Provide</a:t>
            </a:r>
            <a:r>
              <a:rPr lang="de-DE" dirty="0"/>
              <a:t> </a:t>
            </a:r>
            <a:r>
              <a:rPr lang="de-DE" dirty="0" err="1"/>
              <a:t>concrete</a:t>
            </a:r>
            <a:r>
              <a:rPr lang="de-DE" dirty="0"/>
              <a:t> </a:t>
            </a:r>
            <a:r>
              <a:rPr lang="de-DE" dirty="0" err="1"/>
              <a:t>data</a:t>
            </a:r>
            <a:r>
              <a:rPr lang="de-DE" dirty="0"/>
              <a:t>. Looking for </a:t>
            </a:r>
            <a:r>
              <a:rPr lang="de-DE" dirty="0" err="1"/>
              <a:t>team</a:t>
            </a:r>
            <a:r>
              <a:rPr lang="de-DE" dirty="0"/>
              <a:t> </a:t>
            </a:r>
            <a:r>
              <a:rPr lang="de-DE" dirty="0" err="1"/>
              <a:t>members</a:t>
            </a:r>
            <a:r>
              <a:rPr lang="de-DE" dirty="0"/>
              <a:t>, </a:t>
            </a:r>
            <a:r>
              <a:rPr lang="de-DE" dirty="0" err="1"/>
              <a:t>say</a:t>
            </a:r>
            <a:r>
              <a:rPr lang="de-DE" dirty="0"/>
              <a:t> so!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347B83F7-D09D-4695-9391-7579E6A06E7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/>
          <a:lstStyle/>
          <a:p>
            <a:r>
              <a:rPr lang="en-US" dirty="0"/>
              <a:t>Don‘t be afraid. The jury knows that you are early stage. If you have a team, good </a:t>
            </a:r>
            <a:r>
              <a:rPr lang="en-US" dirty="0">
                <a:sym typeface="Wingdings" panose="05000000000000000000" pitchFamily="2" charset="2"/>
              </a:rPr>
              <a:t> If you are still looking for team-members, say what you need! Be open and transparent on this topic. Differentiate between team and advisors. </a:t>
            </a:r>
            <a:endParaRPr lang="en-US" dirty="0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33053EF2-7A91-46E4-A43D-9452E26D10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6124DF-65C9-4F1B-A797-9BB56041D652}" type="datetime1">
              <a:rPr lang="de-DE" smtClean="0"/>
              <a:t>17.04.2024</a:t>
            </a:fld>
            <a:endParaRPr lang="de-DE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09A0661D-E8CB-44B5-BF15-F59E1CA096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CFC938-7A34-48B5-A7B5-E7455D74BEF6}" type="slidenum">
              <a:rPr lang="de-DE" smtClean="0"/>
              <a:t>12</a:t>
            </a:fld>
            <a:endParaRPr lang="de-DE"/>
          </a:p>
        </p:txBody>
      </p:sp>
      <p:sp>
        <p:nvSpPr>
          <p:cNvPr id="6" name="Bildplatzhalter 5">
            <a:extLst>
              <a:ext uri="{FF2B5EF4-FFF2-40B4-BE49-F238E27FC236}">
                <a16:creationId xmlns:a16="http://schemas.microsoft.com/office/drawing/2014/main" id="{E096AB5F-2F8C-4DA4-A8A7-E3BDE2F7A052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/>
      </p:sp>
      <p:sp>
        <p:nvSpPr>
          <p:cNvPr id="7" name="Textplatzhalter 6">
            <a:extLst>
              <a:ext uri="{FF2B5EF4-FFF2-40B4-BE49-F238E27FC236}">
                <a16:creationId xmlns:a16="http://schemas.microsoft.com/office/drawing/2014/main" id="{E0CBE893-864C-42D1-A0DB-73E0A9526DBA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de-DE" dirty="0"/>
              <a:t>The Team Slide</a:t>
            </a:r>
          </a:p>
        </p:txBody>
      </p:sp>
      <p:pic>
        <p:nvPicPr>
          <p:cNvPr id="9" name="Grafik 8">
            <a:extLst>
              <a:ext uri="{FF2B5EF4-FFF2-40B4-BE49-F238E27FC236}">
                <a16:creationId xmlns:a16="http://schemas.microsoft.com/office/drawing/2014/main" id="{6658A0B8-092F-4F5C-9E26-B00E2AE5A8D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9260" y="3525838"/>
            <a:ext cx="4669378" cy="2786062"/>
          </a:xfrm>
          <a:prstGeom prst="rect">
            <a:avLst/>
          </a:prstGeom>
        </p:spPr>
      </p:pic>
      <p:pic>
        <p:nvPicPr>
          <p:cNvPr id="10" name="Grafik 9">
            <a:extLst>
              <a:ext uri="{FF2B5EF4-FFF2-40B4-BE49-F238E27FC236}">
                <a16:creationId xmlns:a16="http://schemas.microsoft.com/office/drawing/2014/main" id="{D5BB773B-4FA8-4155-BAA3-4429DE9E599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34352" y="3876989"/>
            <a:ext cx="4317453" cy="21825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914822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03AC777-689A-4A1A-914A-3592FD056F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Show the jury your ambitious goals for the Prototyping Grant. 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B030C1D8-9BF5-4E45-80FF-36443CAFAF9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/>
              <a:t>Outline </a:t>
            </a:r>
            <a:r>
              <a:rPr lang="de-DE" dirty="0" err="1"/>
              <a:t>your</a:t>
            </a:r>
            <a:r>
              <a:rPr lang="de-DE" dirty="0"/>
              <a:t> </a:t>
            </a:r>
            <a:r>
              <a:rPr lang="de-DE" dirty="0" err="1"/>
              <a:t>milestones</a:t>
            </a:r>
            <a:r>
              <a:rPr lang="de-DE" dirty="0"/>
              <a:t> </a:t>
            </a:r>
            <a:r>
              <a:rPr lang="de-DE" dirty="0" err="1"/>
              <a:t>during</a:t>
            </a:r>
            <a:r>
              <a:rPr lang="de-DE" dirty="0"/>
              <a:t> </a:t>
            </a:r>
            <a:r>
              <a:rPr lang="de-DE" dirty="0" err="1"/>
              <a:t>the</a:t>
            </a:r>
            <a:r>
              <a:rPr lang="de-DE" dirty="0"/>
              <a:t> </a:t>
            </a:r>
            <a:r>
              <a:rPr lang="de-DE" dirty="0" err="1"/>
              <a:t>grant</a:t>
            </a:r>
            <a:r>
              <a:rPr lang="de-DE" dirty="0"/>
              <a:t> and </a:t>
            </a:r>
            <a:r>
              <a:rPr lang="de-DE" dirty="0" err="1"/>
              <a:t>explain</a:t>
            </a:r>
            <a:r>
              <a:rPr lang="de-DE" dirty="0"/>
              <a:t> </a:t>
            </a:r>
            <a:r>
              <a:rPr lang="de-DE" dirty="0" err="1"/>
              <a:t>how</a:t>
            </a:r>
            <a:r>
              <a:rPr lang="de-DE" dirty="0"/>
              <a:t> </a:t>
            </a:r>
            <a:r>
              <a:rPr lang="de-DE" dirty="0" err="1"/>
              <a:t>you</a:t>
            </a:r>
            <a:r>
              <a:rPr lang="de-DE" dirty="0"/>
              <a:t> </a:t>
            </a:r>
            <a:r>
              <a:rPr lang="de-DE" dirty="0" err="1"/>
              <a:t>want</a:t>
            </a:r>
            <a:r>
              <a:rPr lang="de-DE" dirty="0"/>
              <a:t> </a:t>
            </a:r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dirty="0" err="1"/>
              <a:t>accomplish</a:t>
            </a:r>
            <a:r>
              <a:rPr lang="de-DE" dirty="0"/>
              <a:t> </a:t>
            </a:r>
            <a:r>
              <a:rPr lang="de-DE" dirty="0" err="1"/>
              <a:t>each</a:t>
            </a:r>
            <a:r>
              <a:rPr lang="de-DE" dirty="0"/>
              <a:t> </a:t>
            </a:r>
            <a:r>
              <a:rPr lang="de-DE" dirty="0" err="1"/>
              <a:t>of</a:t>
            </a:r>
            <a:r>
              <a:rPr lang="de-DE" dirty="0"/>
              <a:t> </a:t>
            </a:r>
            <a:r>
              <a:rPr lang="de-DE" dirty="0" err="1"/>
              <a:t>them</a:t>
            </a:r>
            <a:r>
              <a:rPr lang="de-DE" dirty="0"/>
              <a:t>. </a:t>
            </a:r>
            <a:r>
              <a:rPr lang="de-DE" dirty="0" err="1"/>
              <a:t>Additionally</a:t>
            </a:r>
            <a:r>
              <a:rPr lang="de-DE" dirty="0"/>
              <a:t>, a </a:t>
            </a:r>
            <a:r>
              <a:rPr lang="de-DE" dirty="0" err="1"/>
              <a:t>brief</a:t>
            </a:r>
            <a:r>
              <a:rPr lang="de-DE" dirty="0"/>
              <a:t> </a:t>
            </a:r>
            <a:r>
              <a:rPr lang="de-DE" dirty="0" err="1"/>
              <a:t>outlook</a:t>
            </a:r>
            <a:r>
              <a:rPr lang="de-DE" dirty="0"/>
              <a:t> on </a:t>
            </a:r>
            <a:r>
              <a:rPr lang="de-DE" dirty="0" err="1"/>
              <a:t>how</a:t>
            </a:r>
            <a:r>
              <a:rPr lang="de-DE" dirty="0"/>
              <a:t> and </a:t>
            </a:r>
            <a:r>
              <a:rPr lang="de-DE" dirty="0" err="1"/>
              <a:t>when</a:t>
            </a:r>
            <a:r>
              <a:rPr lang="de-DE" dirty="0"/>
              <a:t> </a:t>
            </a:r>
            <a:r>
              <a:rPr lang="de-DE" dirty="0" err="1"/>
              <a:t>you</a:t>
            </a:r>
            <a:r>
              <a:rPr lang="de-DE" dirty="0"/>
              <a:t> </a:t>
            </a:r>
            <a:r>
              <a:rPr lang="de-DE" dirty="0" err="1"/>
              <a:t>want</a:t>
            </a:r>
            <a:r>
              <a:rPr lang="de-DE" dirty="0"/>
              <a:t> </a:t>
            </a:r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dirty="0" err="1"/>
              <a:t>start</a:t>
            </a:r>
            <a:r>
              <a:rPr lang="de-DE" dirty="0"/>
              <a:t> </a:t>
            </a:r>
            <a:r>
              <a:rPr lang="de-DE" dirty="0" err="1"/>
              <a:t>the</a:t>
            </a:r>
            <a:r>
              <a:rPr lang="de-DE" dirty="0"/>
              <a:t> </a:t>
            </a:r>
            <a:r>
              <a:rPr lang="de-DE" dirty="0" err="1"/>
              <a:t>business</a:t>
            </a:r>
            <a:r>
              <a:rPr lang="de-DE" dirty="0"/>
              <a:t> </a:t>
            </a:r>
            <a:r>
              <a:rPr lang="de-DE" dirty="0" err="1"/>
              <a:t>is</a:t>
            </a:r>
            <a:r>
              <a:rPr lang="de-DE" dirty="0"/>
              <a:t> also </a:t>
            </a:r>
            <a:r>
              <a:rPr lang="de-DE" dirty="0" err="1"/>
              <a:t>helpful</a:t>
            </a:r>
            <a:r>
              <a:rPr lang="de-DE" dirty="0"/>
              <a:t> (</a:t>
            </a:r>
            <a:r>
              <a:rPr lang="de-DE" dirty="0" err="1"/>
              <a:t>which</a:t>
            </a:r>
            <a:r>
              <a:rPr lang="de-DE" dirty="0"/>
              <a:t> </a:t>
            </a:r>
            <a:r>
              <a:rPr lang="de-DE" dirty="0" err="1"/>
              <a:t>additinal</a:t>
            </a:r>
            <a:r>
              <a:rPr lang="de-DE" dirty="0"/>
              <a:t> </a:t>
            </a:r>
            <a:r>
              <a:rPr lang="de-DE" dirty="0" err="1"/>
              <a:t>steps</a:t>
            </a:r>
            <a:r>
              <a:rPr lang="de-DE" dirty="0"/>
              <a:t> </a:t>
            </a:r>
            <a:r>
              <a:rPr lang="de-DE" dirty="0" err="1"/>
              <a:t>beside</a:t>
            </a:r>
            <a:r>
              <a:rPr lang="de-DE" dirty="0"/>
              <a:t> </a:t>
            </a:r>
            <a:r>
              <a:rPr lang="de-DE" dirty="0" err="1"/>
              <a:t>the</a:t>
            </a:r>
            <a:r>
              <a:rPr lang="de-DE" dirty="0"/>
              <a:t> </a:t>
            </a:r>
            <a:r>
              <a:rPr lang="de-DE" dirty="0" err="1"/>
              <a:t>grant</a:t>
            </a:r>
            <a:r>
              <a:rPr lang="de-DE" dirty="0"/>
              <a:t> </a:t>
            </a:r>
            <a:r>
              <a:rPr lang="de-DE" dirty="0" err="1"/>
              <a:t>need</a:t>
            </a:r>
            <a:r>
              <a:rPr lang="de-DE" dirty="0"/>
              <a:t> </a:t>
            </a:r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dirty="0" err="1"/>
              <a:t>be</a:t>
            </a:r>
            <a:r>
              <a:rPr lang="de-DE" dirty="0"/>
              <a:t> </a:t>
            </a:r>
            <a:r>
              <a:rPr lang="de-DE" dirty="0" err="1"/>
              <a:t>taken</a:t>
            </a:r>
            <a:r>
              <a:rPr lang="de-DE" dirty="0"/>
              <a:t>)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40BAEB7E-347E-4910-94AF-80F2CBB988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6124DF-65C9-4F1B-A797-9BB56041D652}" type="datetime1">
              <a:rPr lang="de-DE" smtClean="0"/>
              <a:t>17.04.2024</a:t>
            </a:fld>
            <a:endParaRPr lang="de-DE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033925FB-0EE3-466D-B408-412DD4824A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CFC938-7A34-48B5-A7B5-E7455D74BEF6}" type="slidenum">
              <a:rPr lang="de-DE" smtClean="0"/>
              <a:t>13</a:t>
            </a:fld>
            <a:endParaRPr lang="de-DE"/>
          </a:p>
        </p:txBody>
      </p:sp>
      <p:sp>
        <p:nvSpPr>
          <p:cNvPr id="6" name="Bildplatzhalter 5">
            <a:extLst>
              <a:ext uri="{FF2B5EF4-FFF2-40B4-BE49-F238E27FC236}">
                <a16:creationId xmlns:a16="http://schemas.microsoft.com/office/drawing/2014/main" id="{CE2D4DD1-4A62-49D0-A23D-4B856AE4BC0E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/>
      </p:sp>
      <p:sp>
        <p:nvSpPr>
          <p:cNvPr id="7" name="Textplatzhalter 6">
            <a:extLst>
              <a:ext uri="{FF2B5EF4-FFF2-40B4-BE49-F238E27FC236}">
                <a16:creationId xmlns:a16="http://schemas.microsoft.com/office/drawing/2014/main" id="{1213A362-06FD-4B8A-BCD2-B499B4FC2A68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de-DE" dirty="0"/>
              <a:t>The Roadmap</a:t>
            </a:r>
          </a:p>
        </p:txBody>
      </p:sp>
      <p:pic>
        <p:nvPicPr>
          <p:cNvPr id="8" name="Grafik 7">
            <a:extLst>
              <a:ext uri="{FF2B5EF4-FFF2-40B4-BE49-F238E27FC236}">
                <a16:creationId xmlns:a16="http://schemas.microsoft.com/office/drawing/2014/main" id="{708BF80F-C54D-4DF4-BED3-D775309E451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6972" y="3429000"/>
            <a:ext cx="4765291" cy="2537295"/>
          </a:xfrm>
          <a:prstGeom prst="rect">
            <a:avLst/>
          </a:prstGeom>
        </p:spPr>
      </p:pic>
      <p:pic>
        <p:nvPicPr>
          <p:cNvPr id="9" name="Grafik 8">
            <a:extLst>
              <a:ext uri="{FF2B5EF4-FFF2-40B4-BE49-F238E27FC236}">
                <a16:creationId xmlns:a16="http://schemas.microsoft.com/office/drawing/2014/main" id="{0B03D8D1-E839-4E2E-9407-E3380A7050E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80322" y="3640084"/>
            <a:ext cx="4765291" cy="25368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332872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05E2E06-9CA9-4198-A3F5-E67FBEBCA8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/>
              <a:t>Make</a:t>
            </a:r>
            <a:r>
              <a:rPr lang="de-DE" dirty="0"/>
              <a:t> 100% </a:t>
            </a:r>
            <a:r>
              <a:rPr lang="de-DE" dirty="0" err="1"/>
              <a:t>clear</a:t>
            </a:r>
            <a:r>
              <a:rPr lang="de-DE" dirty="0"/>
              <a:t> </a:t>
            </a:r>
            <a:r>
              <a:rPr lang="de-DE" dirty="0" err="1"/>
              <a:t>what</a:t>
            </a:r>
            <a:r>
              <a:rPr lang="de-DE" dirty="0"/>
              <a:t> </a:t>
            </a:r>
            <a:r>
              <a:rPr lang="de-DE" dirty="0" err="1"/>
              <a:t>you</a:t>
            </a:r>
            <a:r>
              <a:rPr lang="de-DE" dirty="0"/>
              <a:t> </a:t>
            </a:r>
            <a:r>
              <a:rPr lang="de-DE" dirty="0" err="1"/>
              <a:t>want</a:t>
            </a:r>
            <a:r>
              <a:rPr lang="de-DE" dirty="0"/>
              <a:t> </a:t>
            </a:r>
            <a:r>
              <a:rPr lang="de-DE" dirty="0" err="1"/>
              <a:t>from</a:t>
            </a:r>
            <a:r>
              <a:rPr lang="de-DE" dirty="0"/>
              <a:t> </a:t>
            </a:r>
            <a:r>
              <a:rPr lang="de-DE" dirty="0" err="1"/>
              <a:t>the</a:t>
            </a:r>
            <a:r>
              <a:rPr lang="de-DE" dirty="0"/>
              <a:t> </a:t>
            </a:r>
            <a:r>
              <a:rPr lang="de-DE" dirty="0" err="1"/>
              <a:t>jury</a:t>
            </a:r>
            <a:r>
              <a:rPr lang="de-DE" dirty="0"/>
              <a:t>/</a:t>
            </a:r>
            <a:r>
              <a:rPr lang="de-DE" dirty="0" err="1"/>
              <a:t>audience</a:t>
            </a:r>
            <a:r>
              <a:rPr lang="de-DE" dirty="0"/>
              <a:t> and </a:t>
            </a:r>
            <a:r>
              <a:rPr lang="de-DE" dirty="0" err="1"/>
              <a:t>how</a:t>
            </a:r>
            <a:r>
              <a:rPr lang="de-DE" dirty="0"/>
              <a:t> </a:t>
            </a:r>
            <a:r>
              <a:rPr lang="de-DE" dirty="0" err="1"/>
              <a:t>they</a:t>
            </a:r>
            <a:r>
              <a:rPr lang="de-DE" dirty="0"/>
              <a:t> </a:t>
            </a:r>
            <a:r>
              <a:rPr lang="de-DE" dirty="0" err="1"/>
              <a:t>can</a:t>
            </a:r>
            <a:r>
              <a:rPr lang="de-DE" dirty="0"/>
              <a:t> </a:t>
            </a:r>
            <a:r>
              <a:rPr lang="de-DE" dirty="0" err="1"/>
              <a:t>contact</a:t>
            </a:r>
            <a:r>
              <a:rPr lang="de-DE" dirty="0"/>
              <a:t> </a:t>
            </a:r>
            <a:r>
              <a:rPr lang="de-DE" dirty="0" err="1"/>
              <a:t>you</a:t>
            </a:r>
            <a:endParaRPr lang="de-DE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D304046E-A39F-48FD-A990-E549B7AD49B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 err="1"/>
              <a:t>Don‘t</a:t>
            </a:r>
            <a:r>
              <a:rPr lang="de-DE" dirty="0"/>
              <a:t> just </a:t>
            </a:r>
            <a:r>
              <a:rPr lang="de-DE" dirty="0" err="1"/>
              <a:t>say</a:t>
            </a:r>
            <a:r>
              <a:rPr lang="de-DE" dirty="0"/>
              <a:t> „</a:t>
            </a:r>
            <a:r>
              <a:rPr lang="de-DE" dirty="0" err="1"/>
              <a:t>Thank</a:t>
            </a:r>
            <a:r>
              <a:rPr lang="de-DE" dirty="0"/>
              <a:t> </a:t>
            </a:r>
            <a:r>
              <a:rPr lang="de-DE" dirty="0" err="1"/>
              <a:t>you</a:t>
            </a:r>
            <a:r>
              <a:rPr lang="de-DE" dirty="0"/>
              <a:t>“. </a:t>
            </a:r>
            <a:r>
              <a:rPr lang="en-US" dirty="0"/>
              <a:t>Mention how much money you need and summarize your motivation/vision in one sentence</a:t>
            </a:r>
            <a:endParaRPr lang="de-DE" dirty="0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C6AB7A8D-42C4-4DB4-884C-B07205204A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6124DF-65C9-4F1B-A797-9BB56041D652}" type="datetime1">
              <a:rPr lang="de-DE" smtClean="0"/>
              <a:t>17.04.2024</a:t>
            </a:fld>
            <a:endParaRPr lang="de-DE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08B5E2D9-F4D4-46A1-8D07-6AC42179A2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CFC938-7A34-48B5-A7B5-E7455D74BEF6}" type="slidenum">
              <a:rPr lang="de-DE" smtClean="0"/>
              <a:t>14</a:t>
            </a:fld>
            <a:endParaRPr lang="de-DE"/>
          </a:p>
        </p:txBody>
      </p:sp>
      <p:sp>
        <p:nvSpPr>
          <p:cNvPr id="6" name="Bildplatzhalter 5">
            <a:extLst>
              <a:ext uri="{FF2B5EF4-FFF2-40B4-BE49-F238E27FC236}">
                <a16:creationId xmlns:a16="http://schemas.microsoft.com/office/drawing/2014/main" id="{011F5201-1F77-4630-B1C1-1C190C8CA995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/>
      </p:sp>
      <p:sp>
        <p:nvSpPr>
          <p:cNvPr id="7" name="Textplatzhalter 6">
            <a:extLst>
              <a:ext uri="{FF2B5EF4-FFF2-40B4-BE49-F238E27FC236}">
                <a16:creationId xmlns:a16="http://schemas.microsoft.com/office/drawing/2014/main" id="{C57B5B77-226A-4A3B-AF6E-04E544E50E9C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de-DE" dirty="0"/>
              <a:t>The Call </a:t>
            </a:r>
            <a:r>
              <a:rPr lang="de-DE" dirty="0" err="1"/>
              <a:t>to</a:t>
            </a:r>
            <a:r>
              <a:rPr lang="de-DE" dirty="0"/>
              <a:t> Action (CTA)</a:t>
            </a:r>
          </a:p>
        </p:txBody>
      </p:sp>
      <p:pic>
        <p:nvPicPr>
          <p:cNvPr id="8" name="Grafik 7">
            <a:extLst>
              <a:ext uri="{FF2B5EF4-FFF2-40B4-BE49-F238E27FC236}">
                <a16:creationId xmlns:a16="http://schemas.microsoft.com/office/drawing/2014/main" id="{BF286BCF-D0CD-4995-B8F3-C4F5A151870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199" y="2780574"/>
            <a:ext cx="6105197" cy="3261958"/>
          </a:xfrm>
          <a:prstGeom prst="rect">
            <a:avLst/>
          </a:prstGeom>
        </p:spPr>
      </p:pic>
      <p:pic>
        <p:nvPicPr>
          <p:cNvPr id="9" name="Grafik 8">
            <a:extLst>
              <a:ext uri="{FF2B5EF4-FFF2-40B4-BE49-F238E27FC236}">
                <a16:creationId xmlns:a16="http://schemas.microsoft.com/office/drawing/2014/main" id="{68ED4859-C80B-4786-BB68-ECC72AE7A3E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58346" y="3271345"/>
            <a:ext cx="4435258" cy="22804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203141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ADBC4A3-9BFA-4602-AD8B-EF80FD71E3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b="1" dirty="0" err="1"/>
              <a:t>Stay</a:t>
            </a:r>
            <a:r>
              <a:rPr lang="de-DE" b="1" dirty="0"/>
              <a:t> </a:t>
            </a:r>
            <a:r>
              <a:rPr lang="de-DE" b="1" dirty="0" err="1"/>
              <a:t>consistent</a:t>
            </a:r>
            <a:r>
              <a:rPr lang="de-DE" b="1" dirty="0"/>
              <a:t> </a:t>
            </a:r>
            <a:r>
              <a:rPr lang="de-DE" dirty="0" err="1"/>
              <a:t>with</a:t>
            </a:r>
            <a:r>
              <a:rPr lang="de-DE" dirty="0"/>
              <a:t> </a:t>
            </a:r>
            <a:r>
              <a:rPr lang="de-DE" dirty="0" err="1"/>
              <a:t>your</a:t>
            </a:r>
            <a:r>
              <a:rPr lang="de-DE" dirty="0"/>
              <a:t> </a:t>
            </a:r>
            <a:r>
              <a:rPr lang="de-DE" dirty="0" err="1"/>
              <a:t>structure</a:t>
            </a:r>
            <a:r>
              <a:rPr lang="de-DE" dirty="0"/>
              <a:t>, </a:t>
            </a:r>
            <a:r>
              <a:rPr lang="de-DE" dirty="0" err="1"/>
              <a:t>fonts</a:t>
            </a:r>
            <a:r>
              <a:rPr lang="de-DE" dirty="0"/>
              <a:t>, </a:t>
            </a:r>
            <a:r>
              <a:rPr lang="de-DE" dirty="0" err="1"/>
              <a:t>colors</a:t>
            </a:r>
            <a:r>
              <a:rPr lang="de-DE" dirty="0"/>
              <a:t> and style!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699DCC5C-D781-4E86-B2A4-2238445B257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 err="1"/>
              <a:t>You</a:t>
            </a:r>
            <a:r>
              <a:rPr lang="de-DE" dirty="0"/>
              <a:t> </a:t>
            </a:r>
            <a:r>
              <a:rPr lang="de-DE" dirty="0" err="1"/>
              <a:t>don‘t</a:t>
            </a:r>
            <a:r>
              <a:rPr lang="de-DE" dirty="0"/>
              <a:t> </a:t>
            </a:r>
            <a:r>
              <a:rPr lang="de-DE" dirty="0" err="1"/>
              <a:t>need</a:t>
            </a:r>
            <a:r>
              <a:rPr lang="de-DE" dirty="0"/>
              <a:t> a professional </a:t>
            </a:r>
            <a:r>
              <a:rPr lang="de-DE" dirty="0" err="1"/>
              <a:t>designer</a:t>
            </a:r>
            <a:r>
              <a:rPr lang="de-DE" dirty="0"/>
              <a:t>. Just follow </a:t>
            </a:r>
            <a:r>
              <a:rPr lang="de-DE" dirty="0" err="1"/>
              <a:t>these</a:t>
            </a:r>
            <a:r>
              <a:rPr lang="de-DE" dirty="0"/>
              <a:t> simple </a:t>
            </a:r>
            <a:r>
              <a:rPr lang="de-DE" dirty="0" err="1"/>
              <a:t>rules</a:t>
            </a:r>
            <a:r>
              <a:rPr lang="de-DE" dirty="0"/>
              <a:t>. And </a:t>
            </a:r>
            <a:r>
              <a:rPr lang="de-DE" dirty="0" err="1"/>
              <a:t>don‘t</a:t>
            </a:r>
            <a:r>
              <a:rPr lang="de-DE" dirty="0"/>
              <a:t> </a:t>
            </a:r>
            <a:r>
              <a:rPr lang="de-DE" dirty="0" err="1"/>
              <a:t>use</a:t>
            </a:r>
            <a:r>
              <a:rPr lang="de-DE" dirty="0"/>
              <a:t> </a:t>
            </a:r>
            <a:r>
              <a:rPr lang="de-DE" dirty="0" err="1"/>
              <a:t>bullet</a:t>
            </a:r>
            <a:r>
              <a:rPr lang="de-DE" dirty="0"/>
              <a:t> </a:t>
            </a:r>
            <a:r>
              <a:rPr lang="de-DE" dirty="0" err="1"/>
              <a:t>points</a:t>
            </a:r>
            <a:r>
              <a:rPr lang="de-DE" dirty="0"/>
              <a:t>. </a:t>
            </a:r>
            <a:r>
              <a:rPr lang="de-DE" dirty="0" err="1"/>
              <a:t>You</a:t>
            </a:r>
            <a:r>
              <a:rPr lang="de-DE" dirty="0"/>
              <a:t> </a:t>
            </a:r>
            <a:r>
              <a:rPr lang="de-DE" dirty="0" err="1"/>
              <a:t>are</a:t>
            </a:r>
            <a:r>
              <a:rPr lang="de-DE" dirty="0"/>
              <a:t> not in </a:t>
            </a:r>
            <a:r>
              <a:rPr lang="de-DE" dirty="0" err="1"/>
              <a:t>school</a:t>
            </a:r>
            <a:r>
              <a:rPr lang="de-DE" dirty="0"/>
              <a:t>. </a:t>
            </a:r>
            <a:br>
              <a:rPr lang="de-DE" dirty="0"/>
            </a:br>
            <a:r>
              <a:rPr lang="de-DE" dirty="0"/>
              <a:t>Use </a:t>
            </a:r>
            <a:r>
              <a:rPr lang="de-DE" dirty="0" err="1"/>
              <a:t>the</a:t>
            </a:r>
            <a:r>
              <a:rPr lang="de-DE" dirty="0"/>
              <a:t> </a:t>
            </a:r>
            <a:r>
              <a:rPr lang="de-DE" dirty="0" err="1"/>
              <a:t>slide</a:t>
            </a:r>
            <a:r>
              <a:rPr lang="de-DE" dirty="0"/>
              <a:t> </a:t>
            </a:r>
            <a:r>
              <a:rPr lang="de-DE" dirty="0" err="1"/>
              <a:t>master</a:t>
            </a:r>
            <a:r>
              <a:rPr lang="de-DE" dirty="0"/>
              <a:t> (</a:t>
            </a:r>
            <a:r>
              <a:rPr lang="de-DE" dirty="0" err="1"/>
              <a:t>see</a:t>
            </a:r>
            <a:r>
              <a:rPr lang="de-DE" dirty="0"/>
              <a:t> </a:t>
            </a:r>
            <a:r>
              <a:rPr lang="de-DE" dirty="0" err="1"/>
              <a:t>next</a:t>
            </a:r>
            <a:r>
              <a:rPr lang="de-DE" dirty="0"/>
              <a:t> </a:t>
            </a:r>
            <a:r>
              <a:rPr lang="de-DE" dirty="0" err="1"/>
              <a:t>page</a:t>
            </a:r>
            <a:r>
              <a:rPr lang="de-DE" dirty="0"/>
              <a:t>)</a:t>
            </a:r>
          </a:p>
          <a:p>
            <a:endParaRPr lang="de-DE" dirty="0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89725280-C61D-4DDF-B149-05A69ADE9F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6124DF-65C9-4F1B-A797-9BB56041D652}" type="datetime1">
              <a:rPr lang="de-DE" smtClean="0"/>
              <a:t>17.04.2024</a:t>
            </a:fld>
            <a:endParaRPr lang="de-DE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E9F5C713-4CC8-42BB-93A4-E11F1F7DB5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CFC938-7A34-48B5-A7B5-E7455D74BEF6}" type="slidenum">
              <a:rPr lang="de-DE" smtClean="0"/>
              <a:t>2</a:t>
            </a:fld>
            <a:endParaRPr lang="de-DE"/>
          </a:p>
        </p:txBody>
      </p:sp>
      <p:sp>
        <p:nvSpPr>
          <p:cNvPr id="6" name="Bildplatzhalter 5">
            <a:extLst>
              <a:ext uri="{FF2B5EF4-FFF2-40B4-BE49-F238E27FC236}">
                <a16:creationId xmlns:a16="http://schemas.microsoft.com/office/drawing/2014/main" id="{1DA77BFD-F328-4BB5-BF28-5E898ED88921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/>
      </p:sp>
      <p:sp>
        <p:nvSpPr>
          <p:cNvPr id="7" name="Textplatzhalter 6">
            <a:extLst>
              <a:ext uri="{FF2B5EF4-FFF2-40B4-BE49-F238E27FC236}">
                <a16:creationId xmlns:a16="http://schemas.microsoft.com/office/drawing/2014/main" id="{4BD7FC37-6F49-4630-9B37-EB8EF6D89996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de-DE" dirty="0"/>
              <a:t>Basic Design Rules</a:t>
            </a:r>
          </a:p>
        </p:txBody>
      </p:sp>
      <p:pic>
        <p:nvPicPr>
          <p:cNvPr id="8" name="Grafik 7">
            <a:extLst>
              <a:ext uri="{FF2B5EF4-FFF2-40B4-BE49-F238E27FC236}">
                <a16:creationId xmlns:a16="http://schemas.microsoft.com/office/drawing/2014/main" id="{73FA30FF-9CF9-4720-A292-E80BA7F963C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26413" y="3429000"/>
            <a:ext cx="8739173" cy="2370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39669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48E27FB-735C-40F2-99FD-929E007270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/>
              <a:t>You</a:t>
            </a:r>
            <a:r>
              <a:rPr lang="de-DE" dirty="0"/>
              <a:t> </a:t>
            </a:r>
            <a:r>
              <a:rPr lang="de-DE" dirty="0" err="1"/>
              <a:t>can</a:t>
            </a:r>
            <a:r>
              <a:rPr lang="de-DE" dirty="0"/>
              <a:t> </a:t>
            </a:r>
            <a:r>
              <a:rPr lang="de-DE" dirty="0" err="1"/>
              <a:t>control</a:t>
            </a:r>
            <a:r>
              <a:rPr lang="de-DE" dirty="0"/>
              <a:t> </a:t>
            </a:r>
            <a:r>
              <a:rPr lang="de-DE" dirty="0" err="1"/>
              <a:t>the</a:t>
            </a:r>
            <a:r>
              <a:rPr lang="de-DE" dirty="0"/>
              <a:t> </a:t>
            </a:r>
            <a:r>
              <a:rPr lang="de-DE" b="1" dirty="0" err="1"/>
              <a:t>overall</a:t>
            </a:r>
            <a:r>
              <a:rPr lang="de-DE" b="1" dirty="0"/>
              <a:t> </a:t>
            </a:r>
            <a:r>
              <a:rPr lang="de-DE" b="1" dirty="0" err="1"/>
              <a:t>layout</a:t>
            </a:r>
            <a:r>
              <a:rPr lang="de-DE" b="1" dirty="0"/>
              <a:t> and </a:t>
            </a:r>
            <a:r>
              <a:rPr lang="de-DE" b="1" dirty="0" err="1"/>
              <a:t>formatting</a:t>
            </a:r>
            <a:r>
              <a:rPr lang="de-DE" dirty="0"/>
              <a:t> </a:t>
            </a:r>
            <a:r>
              <a:rPr lang="de-DE" dirty="0" err="1"/>
              <a:t>of</a:t>
            </a:r>
            <a:r>
              <a:rPr lang="de-DE" dirty="0"/>
              <a:t> all </a:t>
            </a:r>
            <a:r>
              <a:rPr lang="de-DE" dirty="0" err="1"/>
              <a:t>slides</a:t>
            </a:r>
            <a:r>
              <a:rPr lang="de-DE" dirty="0"/>
              <a:t> </a:t>
            </a:r>
            <a:r>
              <a:rPr lang="de-DE" dirty="0" err="1"/>
              <a:t>with</a:t>
            </a:r>
            <a:r>
              <a:rPr lang="de-DE" dirty="0"/>
              <a:t> </a:t>
            </a:r>
            <a:r>
              <a:rPr lang="de-DE" dirty="0" err="1"/>
              <a:t>the</a:t>
            </a:r>
            <a:r>
              <a:rPr lang="de-DE" dirty="0"/>
              <a:t> </a:t>
            </a:r>
            <a:r>
              <a:rPr lang="de-DE" b="1" dirty="0"/>
              <a:t>Slide Master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0D76395B-F859-4444-B919-FE62E9962C1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Using the Slide Master ensures consistency in design and formatting throughout a presentation, saving time and maintaining a cohesive visual identity. In other words: If you change the color of your title, you only have to do it once!</a:t>
            </a:r>
            <a:endParaRPr lang="de-DE" dirty="0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57AC6F01-CB9E-4021-99B2-31EB3BCECB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6124DF-65C9-4F1B-A797-9BB56041D652}" type="datetime1">
              <a:rPr lang="de-DE" smtClean="0"/>
              <a:t>17.04.2024</a:t>
            </a:fld>
            <a:endParaRPr lang="de-DE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18C25E21-B77C-45C4-8ECD-8D5ECAB2BF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CFC938-7A34-48B5-A7B5-E7455D74BEF6}" type="slidenum">
              <a:rPr lang="de-DE" smtClean="0"/>
              <a:t>3</a:t>
            </a:fld>
            <a:endParaRPr lang="de-DE"/>
          </a:p>
        </p:txBody>
      </p:sp>
      <p:sp>
        <p:nvSpPr>
          <p:cNvPr id="6" name="Bildplatzhalter 5">
            <a:extLst>
              <a:ext uri="{FF2B5EF4-FFF2-40B4-BE49-F238E27FC236}">
                <a16:creationId xmlns:a16="http://schemas.microsoft.com/office/drawing/2014/main" id="{785BAE64-D031-4B63-826C-27F2F96E7C85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/>
      </p:sp>
      <p:sp>
        <p:nvSpPr>
          <p:cNvPr id="7" name="Textplatzhalter 6">
            <a:extLst>
              <a:ext uri="{FF2B5EF4-FFF2-40B4-BE49-F238E27FC236}">
                <a16:creationId xmlns:a16="http://schemas.microsoft.com/office/drawing/2014/main" id="{75A1A129-EC95-4D4F-9795-E05505AB19C3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de-DE" dirty="0"/>
              <a:t>The Slide Master</a:t>
            </a:r>
          </a:p>
        </p:txBody>
      </p:sp>
      <p:pic>
        <p:nvPicPr>
          <p:cNvPr id="9" name="Grafik 8">
            <a:extLst>
              <a:ext uri="{FF2B5EF4-FFF2-40B4-BE49-F238E27FC236}">
                <a16:creationId xmlns:a16="http://schemas.microsoft.com/office/drawing/2014/main" id="{99562804-6AEB-4D16-8B52-DDA9F2A19B3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0544" y="3512535"/>
            <a:ext cx="6378191" cy="844920"/>
          </a:xfrm>
          <a:prstGeom prst="rect">
            <a:avLst/>
          </a:prstGeom>
        </p:spPr>
      </p:pic>
      <p:pic>
        <p:nvPicPr>
          <p:cNvPr id="10" name="Grafik 9">
            <a:extLst>
              <a:ext uri="{FF2B5EF4-FFF2-40B4-BE49-F238E27FC236}">
                <a16:creationId xmlns:a16="http://schemas.microsoft.com/office/drawing/2014/main" id="{33722C14-1F58-47A7-A03B-C1D2DFC6C0E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42667" y="4357455"/>
            <a:ext cx="3662855" cy="18650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4076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E600FAB-CF1E-4FD4-A57D-8E31F295BB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b="1" dirty="0"/>
              <a:t>Be </a:t>
            </a:r>
            <a:r>
              <a:rPr lang="de-DE" b="1" dirty="0" err="1"/>
              <a:t>visual</a:t>
            </a:r>
            <a:r>
              <a:rPr lang="de-DE" b="1" dirty="0"/>
              <a:t> </a:t>
            </a:r>
            <a:r>
              <a:rPr lang="de-DE" dirty="0"/>
              <a:t>(and </a:t>
            </a:r>
            <a:r>
              <a:rPr lang="de-DE" dirty="0" err="1"/>
              <a:t>avoid</a:t>
            </a:r>
            <a:r>
              <a:rPr lang="de-DE" dirty="0"/>
              <a:t> </a:t>
            </a:r>
            <a:r>
              <a:rPr lang="de-DE" dirty="0" err="1"/>
              <a:t>long</a:t>
            </a:r>
            <a:r>
              <a:rPr lang="de-DE" dirty="0"/>
              <a:t> </a:t>
            </a:r>
            <a:r>
              <a:rPr lang="de-DE" dirty="0" err="1"/>
              <a:t>continuous</a:t>
            </a:r>
            <a:r>
              <a:rPr lang="de-DE" dirty="0"/>
              <a:t> </a:t>
            </a:r>
            <a:r>
              <a:rPr lang="de-DE" dirty="0" err="1"/>
              <a:t>text</a:t>
            </a:r>
            <a:r>
              <a:rPr lang="de-DE" dirty="0"/>
              <a:t>)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508104ED-0525-4B37-B8B7-A8284EA9C37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de-DE" dirty="0" err="1"/>
              <a:t>Your</a:t>
            </a:r>
            <a:r>
              <a:rPr lang="de-DE" dirty="0"/>
              <a:t> </a:t>
            </a:r>
            <a:r>
              <a:rPr lang="de-DE" dirty="0" err="1"/>
              <a:t>content</a:t>
            </a:r>
            <a:r>
              <a:rPr lang="de-DE" dirty="0"/>
              <a:t> </a:t>
            </a:r>
            <a:r>
              <a:rPr lang="de-DE" dirty="0" err="1"/>
              <a:t>may</a:t>
            </a:r>
            <a:r>
              <a:rPr lang="de-DE" dirty="0"/>
              <a:t> </a:t>
            </a:r>
            <a:r>
              <a:rPr lang="de-DE" dirty="0" err="1"/>
              <a:t>be</a:t>
            </a:r>
            <a:r>
              <a:rPr lang="de-DE" dirty="0"/>
              <a:t> </a:t>
            </a:r>
            <a:r>
              <a:rPr lang="de-DE" dirty="0" err="1"/>
              <a:t>complex</a:t>
            </a:r>
            <a:r>
              <a:rPr lang="de-DE" dirty="0"/>
              <a:t>, but must </a:t>
            </a:r>
            <a:r>
              <a:rPr lang="de-DE" dirty="0" err="1"/>
              <a:t>be</a:t>
            </a:r>
            <a:r>
              <a:rPr lang="de-DE" dirty="0"/>
              <a:t> easy </a:t>
            </a:r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dirty="0" err="1"/>
              <a:t>grasp</a:t>
            </a:r>
            <a:r>
              <a:rPr lang="de-DE" dirty="0"/>
              <a:t>. </a:t>
            </a:r>
            <a:r>
              <a:rPr lang="en-US" dirty="0"/>
              <a:t>Use </a:t>
            </a:r>
          </a:p>
          <a:p>
            <a:pPr marL="0" indent="0">
              <a:buNone/>
            </a:pPr>
            <a:r>
              <a:rPr lang="en-US" dirty="0"/>
              <a:t>arrows, diagrams, flowcharts, icons or other non-text elements to</a:t>
            </a:r>
          </a:p>
          <a:p>
            <a:pPr marL="0" indent="0">
              <a:buNone/>
            </a:pPr>
            <a:r>
              <a:rPr lang="en-US" dirty="0"/>
              <a:t>minimize the workload of your reader's brain.</a:t>
            </a:r>
            <a:endParaRPr lang="de-DE" dirty="0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F557F625-3E54-4C0A-B406-0067E76944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1DBADD-E7C4-42DF-8302-7F6433EF40D4}" type="datetime1">
              <a:rPr lang="de-DE" smtClean="0"/>
              <a:t>17.04.2024</a:t>
            </a:fld>
            <a:endParaRPr lang="de-DE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858C45E1-FC4A-4F5A-B8E6-85C2D42C6D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CFC938-7A34-48B5-A7B5-E7455D74BEF6}" type="slidenum">
              <a:rPr lang="de-DE" smtClean="0"/>
              <a:t>4</a:t>
            </a:fld>
            <a:endParaRPr lang="de-DE"/>
          </a:p>
        </p:txBody>
      </p:sp>
      <p:sp>
        <p:nvSpPr>
          <p:cNvPr id="7" name="Bildplatzhalter 6">
            <a:extLst>
              <a:ext uri="{FF2B5EF4-FFF2-40B4-BE49-F238E27FC236}">
                <a16:creationId xmlns:a16="http://schemas.microsoft.com/office/drawing/2014/main" id="{F56B177C-AAA1-43AA-ABA6-709F1CFE2027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/>
      </p:sp>
      <p:sp>
        <p:nvSpPr>
          <p:cNvPr id="8" name="Textplatzhalter 7">
            <a:extLst>
              <a:ext uri="{FF2B5EF4-FFF2-40B4-BE49-F238E27FC236}">
                <a16:creationId xmlns:a16="http://schemas.microsoft.com/office/drawing/2014/main" id="{B7ECF31A-82E6-4295-B87D-8C678930A1D9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de-DE" dirty="0"/>
              <a:t>Basic Design Rules</a:t>
            </a:r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13BDB8AF-2F59-499F-B9F6-13A2F148EA0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06105" y="3429000"/>
            <a:ext cx="8979790" cy="26264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484739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E600FAB-CF1E-4FD4-A57D-8E31F295BB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Add </a:t>
            </a:r>
            <a:r>
              <a:rPr lang="de-DE" dirty="0" err="1"/>
              <a:t>these</a:t>
            </a:r>
            <a:r>
              <a:rPr lang="de-DE" dirty="0"/>
              <a:t> </a:t>
            </a:r>
            <a:r>
              <a:rPr lang="de-DE" dirty="0" err="1"/>
              <a:t>tweaks</a:t>
            </a:r>
            <a:r>
              <a:rPr lang="de-DE" dirty="0"/>
              <a:t> </a:t>
            </a:r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b="1" dirty="0" err="1"/>
              <a:t>make</a:t>
            </a:r>
            <a:r>
              <a:rPr lang="de-DE" b="1" dirty="0"/>
              <a:t> </a:t>
            </a:r>
            <a:r>
              <a:rPr lang="de-DE" b="1" dirty="0" err="1"/>
              <a:t>your</a:t>
            </a:r>
            <a:r>
              <a:rPr lang="de-DE" b="1" dirty="0"/>
              <a:t> design </a:t>
            </a:r>
            <a:r>
              <a:rPr lang="de-DE" b="1" dirty="0" err="1"/>
              <a:t>flawless</a:t>
            </a:r>
            <a:endParaRPr lang="de-DE" b="1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508104ED-0525-4B37-B8B7-A8284EA9C37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Tiny design improvements can subconsciously boost the </a:t>
            </a:r>
            <a:r>
              <a:rPr lang="en-US" dirty="0" err="1"/>
              <a:t>jurys</a:t>
            </a:r>
            <a:r>
              <a:rPr lang="en-US" dirty="0"/>
              <a:t>’ perception of your pitch - Add them once your deck is otherwise ready.</a:t>
            </a:r>
            <a:endParaRPr lang="de-DE" dirty="0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F557F625-3E54-4C0A-B406-0067E76944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1DBADD-E7C4-42DF-8302-7F6433EF40D4}" type="datetime1">
              <a:rPr lang="de-DE" smtClean="0"/>
              <a:t>17.04.2024</a:t>
            </a:fld>
            <a:endParaRPr lang="de-DE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858C45E1-FC4A-4F5A-B8E6-85C2D42C6D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CFC938-7A34-48B5-A7B5-E7455D74BEF6}" type="slidenum">
              <a:rPr lang="de-DE" smtClean="0"/>
              <a:t>5</a:t>
            </a:fld>
            <a:endParaRPr lang="de-DE"/>
          </a:p>
        </p:txBody>
      </p:sp>
      <p:sp>
        <p:nvSpPr>
          <p:cNvPr id="7" name="Bildplatzhalter 6">
            <a:extLst>
              <a:ext uri="{FF2B5EF4-FFF2-40B4-BE49-F238E27FC236}">
                <a16:creationId xmlns:a16="http://schemas.microsoft.com/office/drawing/2014/main" id="{F171F803-EEF4-46DA-A846-C44E9E859EA8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/>
      </p:sp>
      <p:sp>
        <p:nvSpPr>
          <p:cNvPr id="8" name="Textplatzhalter 7">
            <a:extLst>
              <a:ext uri="{FF2B5EF4-FFF2-40B4-BE49-F238E27FC236}">
                <a16:creationId xmlns:a16="http://schemas.microsoft.com/office/drawing/2014/main" id="{4E992703-0A8A-4C53-A288-BC4323F9A86A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de-DE" dirty="0"/>
              <a:t>Basic Design Rules</a:t>
            </a:r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398F0A54-3C47-423A-B1FB-397780BEECD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09548" y="3131834"/>
            <a:ext cx="9172903" cy="28129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558099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E600FAB-CF1E-4FD4-A57D-8E31F295BB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Action Titles </a:t>
            </a:r>
            <a:r>
              <a:rPr lang="en-US" dirty="0"/>
              <a:t>deliver your </a:t>
            </a:r>
            <a:r>
              <a:rPr lang="en-US" b="1" dirty="0"/>
              <a:t>core message </a:t>
            </a:r>
            <a:r>
              <a:rPr lang="en-US" dirty="0"/>
              <a:t>directly into the jury’s brain.</a:t>
            </a:r>
            <a:endParaRPr lang="de-DE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508104ED-0525-4B37-B8B7-A8284EA9C37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/>
          <a:lstStyle/>
          <a:p>
            <a:r>
              <a:rPr lang="en-US" dirty="0"/>
              <a:t>To make sure your message gets across, you need to tell at least 60% of each slides content in the </a:t>
            </a:r>
            <a:r>
              <a:rPr lang="en-US" dirty="0" err="1"/>
              <a:t>titel</a:t>
            </a:r>
            <a:r>
              <a:rPr lang="en-US" dirty="0"/>
              <a:t>!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„Problem“, „Solution“, „Business Model“ are NOT good titles but your navigation system (Top left corner)! You don‘ need an agenda!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F557F625-3E54-4C0A-B406-0067E76944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1DBADD-E7C4-42DF-8302-7F6433EF40D4}" type="datetime1">
              <a:rPr lang="de-DE" smtClean="0"/>
              <a:t>17.04.2024</a:t>
            </a:fld>
            <a:endParaRPr lang="de-DE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858C45E1-FC4A-4F5A-B8E6-85C2D42C6D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CFC938-7A34-48B5-A7B5-E7455D74BEF6}" type="slidenum">
              <a:rPr lang="de-DE" smtClean="0"/>
              <a:t>6</a:t>
            </a:fld>
            <a:endParaRPr lang="de-DE"/>
          </a:p>
        </p:txBody>
      </p:sp>
      <p:sp>
        <p:nvSpPr>
          <p:cNvPr id="7" name="Bildplatzhalter 6">
            <a:extLst>
              <a:ext uri="{FF2B5EF4-FFF2-40B4-BE49-F238E27FC236}">
                <a16:creationId xmlns:a16="http://schemas.microsoft.com/office/drawing/2014/main" id="{1402C405-07DE-4374-A496-D5D77649438B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/>
      </p:sp>
      <p:sp>
        <p:nvSpPr>
          <p:cNvPr id="8" name="Textplatzhalter 7">
            <a:extLst>
              <a:ext uri="{FF2B5EF4-FFF2-40B4-BE49-F238E27FC236}">
                <a16:creationId xmlns:a16="http://schemas.microsoft.com/office/drawing/2014/main" id="{61315913-385D-4D0C-961A-B60FE7477862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/>
              <a:t>If you only remember this…</a:t>
            </a:r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390C6C80-D69F-4854-94B8-120B30BE229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85925" y="3029744"/>
            <a:ext cx="8820150" cy="1943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583968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9D0B59F-E7B0-49B6-BB16-9623CD798E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You can never go wrong with this slide order to tell your story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019ED150-5390-4D57-AE9A-A634B30C2E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6124DF-65C9-4F1B-A797-9BB56041D652}" type="datetime1">
              <a:rPr lang="de-DE" smtClean="0"/>
              <a:t>17.04.2024</a:t>
            </a:fld>
            <a:endParaRPr lang="de-DE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2E7AAC59-CA13-4A37-B247-DC2AAC7E5F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CFC938-7A34-48B5-A7B5-E7455D74BEF6}" type="slidenum">
              <a:rPr lang="de-DE" smtClean="0"/>
              <a:t>7</a:t>
            </a:fld>
            <a:endParaRPr lang="de-DE"/>
          </a:p>
        </p:txBody>
      </p:sp>
      <p:sp>
        <p:nvSpPr>
          <p:cNvPr id="6" name="Bildplatzhalter 5">
            <a:extLst>
              <a:ext uri="{FF2B5EF4-FFF2-40B4-BE49-F238E27FC236}">
                <a16:creationId xmlns:a16="http://schemas.microsoft.com/office/drawing/2014/main" id="{A3B4EA6D-58D7-44F3-8208-690152EA5A78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/>
      </p:sp>
      <p:sp>
        <p:nvSpPr>
          <p:cNvPr id="7" name="Textplatzhalter 6">
            <a:extLst>
              <a:ext uri="{FF2B5EF4-FFF2-40B4-BE49-F238E27FC236}">
                <a16:creationId xmlns:a16="http://schemas.microsoft.com/office/drawing/2014/main" id="{7AE9D52A-9C30-4AEC-8D0F-0BD63ED4FB3B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/>
              <a:t>Slide-By-Slide Overview</a:t>
            </a:r>
          </a:p>
        </p:txBody>
      </p:sp>
      <p:pic>
        <p:nvPicPr>
          <p:cNvPr id="9" name="Grafik 8">
            <a:extLst>
              <a:ext uri="{FF2B5EF4-FFF2-40B4-BE49-F238E27FC236}">
                <a16:creationId xmlns:a16="http://schemas.microsoft.com/office/drawing/2014/main" id="{A20B9E2B-88C6-467F-B707-C2A84D6B419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8588" y="2010603"/>
            <a:ext cx="6185338" cy="1305288"/>
          </a:xfrm>
          <a:prstGeom prst="rect">
            <a:avLst/>
          </a:prstGeom>
        </p:spPr>
      </p:pic>
      <p:pic>
        <p:nvPicPr>
          <p:cNvPr id="13" name="Inhaltsplatzhalter 12">
            <a:extLst>
              <a:ext uri="{FF2B5EF4-FFF2-40B4-BE49-F238E27FC236}">
                <a16:creationId xmlns:a16="http://schemas.microsoft.com/office/drawing/2014/main" id="{5FAD20A0-05F4-409B-B2E3-2E1DDAE8171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3830473" y="3635806"/>
            <a:ext cx="4140747" cy="1197616"/>
          </a:xfrm>
          <a:prstGeom prst="rect">
            <a:avLst/>
          </a:prstGeom>
        </p:spPr>
      </p:pic>
      <p:pic>
        <p:nvPicPr>
          <p:cNvPr id="14" name="Grafik 13">
            <a:extLst>
              <a:ext uri="{FF2B5EF4-FFF2-40B4-BE49-F238E27FC236}">
                <a16:creationId xmlns:a16="http://schemas.microsoft.com/office/drawing/2014/main" id="{00F8B816-A842-4F75-B5AF-880655D5247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80597" y="5153337"/>
            <a:ext cx="3124643" cy="1200673"/>
          </a:xfrm>
          <a:prstGeom prst="rect">
            <a:avLst/>
          </a:prstGeom>
        </p:spPr>
      </p:pic>
      <p:pic>
        <p:nvPicPr>
          <p:cNvPr id="3" name="Grafik 2">
            <a:extLst>
              <a:ext uri="{FF2B5EF4-FFF2-40B4-BE49-F238E27FC236}">
                <a16:creationId xmlns:a16="http://schemas.microsoft.com/office/drawing/2014/main" id="{2F9C5DE7-D4EF-439A-923A-65A1A679FAA3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b="6483"/>
          <a:stretch/>
        </p:blipFill>
        <p:spPr>
          <a:xfrm>
            <a:off x="1749597" y="3635806"/>
            <a:ext cx="2080876" cy="11976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129947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B2C0154-34FF-4938-ADD7-365FBC8774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dirty="0"/>
              <a:t>Use logo, Tag Line, </a:t>
            </a:r>
            <a:r>
              <a:rPr lang="de-DE" dirty="0" err="1"/>
              <a:t>Supporting</a:t>
            </a:r>
            <a:r>
              <a:rPr lang="de-DE" dirty="0"/>
              <a:t> </a:t>
            </a:r>
            <a:r>
              <a:rPr lang="de-DE" dirty="0" err="1"/>
              <a:t>visuals</a:t>
            </a:r>
            <a:r>
              <a:rPr lang="de-DE" dirty="0"/>
              <a:t>, </a:t>
            </a:r>
            <a:r>
              <a:rPr lang="de-DE" dirty="0" err="1"/>
              <a:t>product</a:t>
            </a:r>
            <a:r>
              <a:rPr lang="de-DE" dirty="0"/>
              <a:t> </a:t>
            </a:r>
            <a:r>
              <a:rPr lang="de-DE" dirty="0" err="1"/>
              <a:t>picture</a:t>
            </a:r>
            <a:r>
              <a:rPr lang="de-DE" dirty="0"/>
              <a:t> for </a:t>
            </a:r>
            <a:r>
              <a:rPr lang="de-DE" dirty="0" err="1"/>
              <a:t>the</a:t>
            </a:r>
            <a:r>
              <a:rPr lang="de-DE" dirty="0"/>
              <a:t> </a:t>
            </a:r>
            <a:r>
              <a:rPr lang="de-DE" dirty="0" err="1"/>
              <a:t>perfect</a:t>
            </a:r>
            <a:r>
              <a:rPr lang="de-DE" dirty="0"/>
              <a:t> </a:t>
            </a:r>
            <a:r>
              <a:rPr lang="de-DE" dirty="0" err="1"/>
              <a:t>cover</a:t>
            </a:r>
            <a:endParaRPr lang="de-DE" dirty="0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C29C7448-F1F3-4DD2-AD1C-3B1C06581D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6124DF-65C9-4F1B-A797-9BB56041D652}" type="datetime1">
              <a:rPr lang="de-DE" smtClean="0"/>
              <a:t>17.04.2024</a:t>
            </a:fld>
            <a:endParaRPr lang="de-DE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837FFCA8-8608-45CC-A6E1-D988857289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CFC938-7A34-48B5-A7B5-E7455D74BEF6}" type="slidenum">
              <a:rPr lang="de-DE" smtClean="0"/>
              <a:t>8</a:t>
            </a:fld>
            <a:endParaRPr lang="de-DE"/>
          </a:p>
        </p:txBody>
      </p:sp>
      <p:sp>
        <p:nvSpPr>
          <p:cNvPr id="6" name="Bildplatzhalter 5">
            <a:extLst>
              <a:ext uri="{FF2B5EF4-FFF2-40B4-BE49-F238E27FC236}">
                <a16:creationId xmlns:a16="http://schemas.microsoft.com/office/drawing/2014/main" id="{95AAE259-032A-4AF4-9354-B66527BD91C0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/>
      </p:sp>
      <p:sp>
        <p:nvSpPr>
          <p:cNvPr id="7" name="Textplatzhalter 6">
            <a:extLst>
              <a:ext uri="{FF2B5EF4-FFF2-40B4-BE49-F238E27FC236}">
                <a16:creationId xmlns:a16="http://schemas.microsoft.com/office/drawing/2014/main" id="{D26D450D-BB11-4205-9EAF-7ECD79369B68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de-DE" dirty="0"/>
              <a:t>The Cover Slide</a:t>
            </a:r>
          </a:p>
        </p:txBody>
      </p:sp>
      <p:pic>
        <p:nvPicPr>
          <p:cNvPr id="8" name="Grafik 7">
            <a:extLst>
              <a:ext uri="{FF2B5EF4-FFF2-40B4-BE49-F238E27FC236}">
                <a16:creationId xmlns:a16="http://schemas.microsoft.com/office/drawing/2014/main" id="{2562BB8F-1051-4A34-AE66-F1FE0BDDA5B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9936" y="2034311"/>
            <a:ext cx="4863991" cy="2563159"/>
          </a:xfrm>
          <a:prstGeom prst="rect">
            <a:avLst/>
          </a:prstGeom>
        </p:spPr>
      </p:pic>
      <p:pic>
        <p:nvPicPr>
          <p:cNvPr id="9" name="Grafik 8">
            <a:extLst>
              <a:ext uri="{FF2B5EF4-FFF2-40B4-BE49-F238E27FC236}">
                <a16:creationId xmlns:a16="http://schemas.microsoft.com/office/drawing/2014/main" id="{43562C52-6805-4D70-A44C-E8EFE75E1E3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21518" y="3352187"/>
            <a:ext cx="4414344" cy="29144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391501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47CCC04-319A-4341-89CF-6A2C4309D0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Show </a:t>
            </a:r>
            <a:r>
              <a:rPr lang="de-DE" dirty="0" err="1"/>
              <a:t>the</a:t>
            </a:r>
            <a:r>
              <a:rPr lang="de-DE" dirty="0"/>
              <a:t> </a:t>
            </a:r>
            <a:r>
              <a:rPr lang="de-DE" dirty="0" err="1"/>
              <a:t>jury</a:t>
            </a:r>
            <a:r>
              <a:rPr lang="de-DE" dirty="0"/>
              <a:t> </a:t>
            </a:r>
            <a:r>
              <a:rPr lang="de-DE" dirty="0" err="1"/>
              <a:t>that</a:t>
            </a:r>
            <a:r>
              <a:rPr lang="de-DE" dirty="0"/>
              <a:t> </a:t>
            </a:r>
            <a:r>
              <a:rPr lang="de-DE" dirty="0" err="1"/>
              <a:t>the</a:t>
            </a:r>
            <a:r>
              <a:rPr lang="de-DE" dirty="0"/>
              <a:t> </a:t>
            </a:r>
            <a:r>
              <a:rPr lang="de-DE" dirty="0" err="1"/>
              <a:t>problem</a:t>
            </a:r>
            <a:r>
              <a:rPr lang="de-DE" dirty="0"/>
              <a:t> REALLY </a:t>
            </a:r>
            <a:r>
              <a:rPr lang="de-DE" dirty="0" err="1"/>
              <a:t>exists</a:t>
            </a:r>
            <a:r>
              <a:rPr lang="de-DE" dirty="0"/>
              <a:t>… and </a:t>
            </a:r>
            <a:r>
              <a:rPr lang="de-DE" dirty="0" err="1"/>
              <a:t>how</a:t>
            </a:r>
            <a:r>
              <a:rPr lang="de-DE" dirty="0"/>
              <a:t> BIG </a:t>
            </a:r>
            <a:r>
              <a:rPr lang="de-DE" dirty="0" err="1"/>
              <a:t>it</a:t>
            </a:r>
            <a:r>
              <a:rPr lang="de-DE" dirty="0"/>
              <a:t> </a:t>
            </a:r>
            <a:r>
              <a:rPr lang="de-DE" dirty="0" err="1"/>
              <a:t>is</a:t>
            </a:r>
            <a:endParaRPr lang="de-DE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5D24FEDF-923B-4B05-A0D8-336F1DE94DE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 err="1"/>
              <a:t>Good</a:t>
            </a:r>
            <a:r>
              <a:rPr lang="de-DE" dirty="0"/>
              <a:t> </a:t>
            </a:r>
            <a:r>
              <a:rPr lang="de-DE" dirty="0" err="1"/>
              <a:t>startup</a:t>
            </a:r>
            <a:r>
              <a:rPr lang="de-DE" dirty="0"/>
              <a:t> </a:t>
            </a:r>
            <a:r>
              <a:rPr lang="de-DE" dirty="0" err="1"/>
              <a:t>solve</a:t>
            </a:r>
            <a:r>
              <a:rPr lang="de-DE" dirty="0"/>
              <a:t> relevant </a:t>
            </a:r>
            <a:r>
              <a:rPr lang="de-DE" dirty="0" err="1"/>
              <a:t>problems</a:t>
            </a:r>
            <a:r>
              <a:rPr lang="de-DE" dirty="0"/>
              <a:t>! </a:t>
            </a:r>
            <a:r>
              <a:rPr lang="de-DE" dirty="0" err="1"/>
              <a:t>If</a:t>
            </a:r>
            <a:r>
              <a:rPr lang="de-DE" dirty="0"/>
              <a:t> </a:t>
            </a:r>
            <a:r>
              <a:rPr lang="de-DE" dirty="0" err="1"/>
              <a:t>you</a:t>
            </a:r>
            <a:r>
              <a:rPr lang="de-DE" dirty="0"/>
              <a:t> </a:t>
            </a:r>
            <a:r>
              <a:rPr lang="de-DE" dirty="0" err="1"/>
              <a:t>don‘t</a:t>
            </a:r>
            <a:r>
              <a:rPr lang="de-DE" dirty="0"/>
              <a:t> </a:t>
            </a:r>
            <a:r>
              <a:rPr lang="de-DE" dirty="0" err="1"/>
              <a:t>know</a:t>
            </a:r>
            <a:r>
              <a:rPr lang="de-DE" dirty="0"/>
              <a:t> </a:t>
            </a:r>
            <a:r>
              <a:rPr lang="de-DE" dirty="0" err="1"/>
              <a:t>yet</a:t>
            </a:r>
            <a:r>
              <a:rPr lang="de-DE" dirty="0"/>
              <a:t>, do </a:t>
            </a:r>
            <a:r>
              <a:rPr lang="de-DE" dirty="0" err="1"/>
              <a:t>research</a:t>
            </a:r>
            <a:r>
              <a:rPr lang="de-DE" dirty="0"/>
              <a:t>. </a:t>
            </a:r>
            <a:r>
              <a:rPr lang="de-DE" dirty="0" err="1"/>
              <a:t>Let</a:t>
            </a:r>
            <a:r>
              <a:rPr lang="de-DE" dirty="0"/>
              <a:t> BING (AI) </a:t>
            </a:r>
            <a:r>
              <a:rPr lang="de-DE" dirty="0" err="1"/>
              <a:t>help</a:t>
            </a:r>
            <a:r>
              <a:rPr lang="de-DE" dirty="0"/>
              <a:t> </a:t>
            </a:r>
            <a:r>
              <a:rPr lang="de-DE" dirty="0" err="1"/>
              <a:t>you</a:t>
            </a:r>
            <a:r>
              <a:rPr lang="de-DE" dirty="0"/>
              <a:t> </a:t>
            </a:r>
            <a:r>
              <a:rPr lang="de-DE" dirty="0" err="1"/>
              <a:t>with</a:t>
            </a:r>
            <a:r>
              <a:rPr lang="de-DE" dirty="0"/>
              <a:t> </a:t>
            </a:r>
            <a:r>
              <a:rPr lang="de-DE" dirty="0" err="1"/>
              <a:t>that</a:t>
            </a:r>
            <a:endParaRPr lang="de-DE" dirty="0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CAD55675-544E-4782-86F6-0D13335151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6124DF-65C9-4F1B-A797-9BB56041D652}" type="datetime1">
              <a:rPr lang="de-DE" smtClean="0"/>
              <a:t>17.04.2024</a:t>
            </a:fld>
            <a:endParaRPr lang="de-DE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96CA43D9-2C24-436C-941F-0381F819E0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CFC938-7A34-48B5-A7B5-E7455D74BEF6}" type="slidenum">
              <a:rPr lang="de-DE" smtClean="0"/>
              <a:t>9</a:t>
            </a:fld>
            <a:endParaRPr lang="de-DE"/>
          </a:p>
        </p:txBody>
      </p:sp>
      <p:sp>
        <p:nvSpPr>
          <p:cNvPr id="6" name="Bildplatzhalter 5">
            <a:extLst>
              <a:ext uri="{FF2B5EF4-FFF2-40B4-BE49-F238E27FC236}">
                <a16:creationId xmlns:a16="http://schemas.microsoft.com/office/drawing/2014/main" id="{84448653-DE96-4EFE-9965-DE8B5140AF48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/>
      </p:sp>
      <p:sp>
        <p:nvSpPr>
          <p:cNvPr id="7" name="Textplatzhalter 6">
            <a:extLst>
              <a:ext uri="{FF2B5EF4-FFF2-40B4-BE49-F238E27FC236}">
                <a16:creationId xmlns:a16="http://schemas.microsoft.com/office/drawing/2014/main" id="{3A917B2D-2B99-4395-9AC2-CDD41F595467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de-DE" dirty="0"/>
              <a:t>The Problem Slide</a:t>
            </a:r>
          </a:p>
        </p:txBody>
      </p:sp>
      <p:pic>
        <p:nvPicPr>
          <p:cNvPr id="8" name="Grafik 7">
            <a:extLst>
              <a:ext uri="{FF2B5EF4-FFF2-40B4-BE49-F238E27FC236}">
                <a16:creationId xmlns:a16="http://schemas.microsoft.com/office/drawing/2014/main" id="{4F9885BE-EEDB-4529-811F-7F44F2844F3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5127" y="3192070"/>
            <a:ext cx="4389383" cy="2342649"/>
          </a:xfrm>
          <a:prstGeom prst="rect">
            <a:avLst/>
          </a:prstGeom>
        </p:spPr>
      </p:pic>
      <p:grpSp>
        <p:nvGrpSpPr>
          <p:cNvPr id="11" name="Gruppieren 10">
            <a:extLst>
              <a:ext uri="{FF2B5EF4-FFF2-40B4-BE49-F238E27FC236}">
                <a16:creationId xmlns:a16="http://schemas.microsoft.com/office/drawing/2014/main" id="{93E99B55-1DF9-498C-B9F9-1BC6C48C00FA}"/>
              </a:ext>
            </a:extLst>
          </p:cNvPr>
          <p:cNvGrpSpPr/>
          <p:nvPr/>
        </p:nvGrpSpPr>
        <p:grpSpPr>
          <a:xfrm>
            <a:off x="6383043" y="3581400"/>
            <a:ext cx="5525505" cy="2774951"/>
            <a:chOff x="6383043" y="3581400"/>
            <a:chExt cx="5525505" cy="2774951"/>
          </a:xfrm>
        </p:grpSpPr>
        <p:pic>
          <p:nvPicPr>
            <p:cNvPr id="9" name="Grafik 8">
              <a:extLst>
                <a:ext uri="{FF2B5EF4-FFF2-40B4-BE49-F238E27FC236}">
                  <a16:creationId xmlns:a16="http://schemas.microsoft.com/office/drawing/2014/main" id="{C2AF18FC-7E95-4B55-8D6E-F1E7164DB8C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383043" y="3581400"/>
              <a:ext cx="5525505" cy="2774950"/>
            </a:xfrm>
            <a:prstGeom prst="rect">
              <a:avLst/>
            </a:prstGeom>
          </p:spPr>
        </p:pic>
        <p:sp>
          <p:nvSpPr>
            <p:cNvPr id="10" name="Rechteck 9">
              <a:extLst>
                <a:ext uri="{FF2B5EF4-FFF2-40B4-BE49-F238E27FC236}">
                  <a16:creationId xmlns:a16="http://schemas.microsoft.com/office/drawing/2014/main" id="{D8EE71F7-5518-4235-B66F-822CD41BC363}"/>
                </a:ext>
              </a:extLst>
            </p:cNvPr>
            <p:cNvSpPr/>
            <p:nvPr/>
          </p:nvSpPr>
          <p:spPr>
            <a:xfrm>
              <a:off x="6383043" y="5759177"/>
              <a:ext cx="601080" cy="597174"/>
            </a:xfrm>
            <a:prstGeom prst="rect">
              <a:avLst/>
            </a:prstGeom>
            <a:solidFill>
              <a:srgbClr val="F9E6E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</p:spTree>
    <p:extLst>
      <p:ext uri="{BB962C8B-B14F-4D97-AF65-F5344CB8AC3E}">
        <p14:creationId xmlns:p14="http://schemas.microsoft.com/office/powerpoint/2010/main" val="15088885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613</Words>
  <Application>Microsoft Office PowerPoint</Application>
  <PresentationFormat>Breitbild</PresentationFormat>
  <Paragraphs>73</Paragraphs>
  <Slides>14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4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14</vt:i4>
      </vt:variant>
    </vt:vector>
  </HeadingPairs>
  <TitlesOfParts>
    <vt:vector size="19" baseType="lpstr">
      <vt:lpstr>Arial</vt:lpstr>
      <vt:lpstr>Calibri</vt:lpstr>
      <vt:lpstr>Calibri Light</vt:lpstr>
      <vt:lpstr>Wingdings</vt:lpstr>
      <vt:lpstr>Office</vt:lpstr>
      <vt:lpstr>Pitch Deck Template </vt:lpstr>
      <vt:lpstr>Stay consistent with your structure, fonts, colors and style!</vt:lpstr>
      <vt:lpstr>You can control the overall layout and formatting of all slides with the Slide Master</vt:lpstr>
      <vt:lpstr>Be visual (and avoid long continuous text)</vt:lpstr>
      <vt:lpstr>Add these tweaks to make your design flawless</vt:lpstr>
      <vt:lpstr>Action Titles deliver your core message directly into the jury’s brain.</vt:lpstr>
      <vt:lpstr>You can never go wrong with this slide order to tell your story</vt:lpstr>
      <vt:lpstr>Use logo, Tag Line, Supporting visuals, product picture for the perfect cover</vt:lpstr>
      <vt:lpstr>Show the jury that the problem REALLY exists… and how BIG it is</vt:lpstr>
      <vt:lpstr>Explain your solution in an elegant way and how it is intended to work!</vt:lpstr>
      <vt:lpstr>Show the jury how tempting your market is</vt:lpstr>
      <vt:lpstr>Show the jury your team. Provide concrete data. Looking for team members, say so!</vt:lpstr>
      <vt:lpstr>Show the jury your ambitious goals for the Prototyping Grant. </vt:lpstr>
      <vt:lpstr>Make 100% clear what you want from the jury/audience and how they can contact you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ultimate Pitch Deck</dc:title>
  <dc:creator>Kuesshauer, Dr. Alexander</dc:creator>
  <cp:lastModifiedBy>Buhl, Natascha</cp:lastModifiedBy>
  <cp:revision>16</cp:revision>
  <dcterms:created xsi:type="dcterms:W3CDTF">2023-11-28T08:56:00Z</dcterms:created>
  <dcterms:modified xsi:type="dcterms:W3CDTF">2024-04-17T08:39:11Z</dcterms:modified>
</cp:coreProperties>
</file>